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4630400" cy="8229600"/>
  <p:notesSz cx="8229600" cy="14630400"/>
  <p:embeddedFontLst>
    <p:embeddedFont>
      <p:font typeface="Inter" panose="02000503000000020004" pitchFamily="2" charset="0"/>
      <p:regular r:id="rId14"/>
    </p:embeddedFont>
    <p:embeddedFont>
      <p:font typeface="SF Pro" pitchFamily="2" charset="0"/>
      <p:regular r:id="rId15"/>
      <p:bold r:id="rId16"/>
      <p:italic r:id="rId17"/>
      <p:boldItalic r:id="rId18"/>
    </p:embeddedFont>
    <p:embeddedFont>
      <p:font typeface="SF Pro Heavy" pitchFamily="2" charset="0"/>
      <p:bold r:id="rId19"/>
      <p:italic r:id="rId20"/>
      <p:boldItalic r:id="rId21"/>
    </p:embeddedFont>
    <p:embeddedFont>
      <p:font typeface="SF Pro Semibold" pitchFamily="2" charset="0"/>
      <p:regular r:id="rId22"/>
      <p:bold r:id="rId23"/>
      <p:italic r:id="rId24"/>
      <p:boldItalic r:id="rId2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880"/>
    <p:restoredTop sz="94610"/>
  </p:normalViewPr>
  <p:slideViewPr>
    <p:cSldViewPr snapToGrid="0" snapToObjects="1">
      <p:cViewPr varScale="1">
        <p:scale>
          <a:sx n="128" d="100"/>
          <a:sy n="128" d="100"/>
        </p:scale>
        <p:origin x="200" y="3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font" Target="fonts/font5.fntdata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4.fntdata"/><Relationship Id="rId25" Type="http://schemas.openxmlformats.org/officeDocument/2006/relationships/font" Target="fonts/font12.fntdata"/><Relationship Id="rId2" Type="http://schemas.openxmlformats.org/officeDocument/2006/relationships/slide" Target="slides/slide1.xml"/><Relationship Id="rId16" Type="http://schemas.openxmlformats.org/officeDocument/2006/relationships/font" Target="fonts/font3.fntdata"/><Relationship Id="rId20" Type="http://schemas.openxmlformats.org/officeDocument/2006/relationships/font" Target="fonts/font7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font" Target="fonts/font2.fntdata"/><Relationship Id="rId23" Type="http://schemas.openxmlformats.org/officeDocument/2006/relationships/font" Target="fonts/font10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Relationship Id="rId22" Type="http://schemas.openxmlformats.org/officeDocument/2006/relationships/font" Target="fonts/font9.fntdata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87291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0F0F1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>
              <a:alpha val="95000"/>
            </a:srgbClr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luuuneytunes12/Fraud-Detection-ML" TargetMode="Externa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Relationship Id="rId9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hyperlink" Target="https://luuuneytunes12.github.io" TargetMode="External"/><Relationship Id="rId3" Type="http://schemas.openxmlformats.org/officeDocument/2006/relationships/hyperlink" Target="https://wlcheng.2023@scis.smu.edu.sg" TargetMode="External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hyperlink" Target="https://github.com/luuuneytunes12" TargetMode="External"/><Relationship Id="rId11" Type="http://schemas.openxmlformats.org/officeDocument/2006/relationships/image" Target="../media/image26.png"/><Relationship Id="rId5" Type="http://schemas.openxmlformats.org/officeDocument/2006/relationships/image" Target="../media/image23.png"/><Relationship Id="rId10" Type="http://schemas.openxmlformats.org/officeDocument/2006/relationships/hyperlink" Target="https://www.linkedin.com/in/cheng-wei-lun" TargetMode="External"/><Relationship Id="rId4" Type="http://schemas.openxmlformats.org/officeDocument/2006/relationships/hyperlink" Target="https://github.com/luuuneytunes12/Fraud-Detection-ML" TargetMode="External"/><Relationship Id="rId9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sv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61127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Fraud Detection: A Hybrid ML Approach</a:t>
            </a:r>
            <a:endParaRPr lang="en-US" sz="44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3368993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Leveraging LightGBM, PyTorch MLP, and Stacking Ensembles for Enhanced Accuracy</a:t>
            </a:r>
            <a:endParaRPr lang="en-US" sz="17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5" name="Image 1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3790" y="4349948"/>
            <a:ext cx="7556421" cy="226826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06517" y="819813"/>
            <a:ext cx="3245168" cy="40564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150"/>
              </a:lnSpc>
              <a:buNone/>
            </a:pPr>
            <a:r>
              <a:rPr lang="en-US" sz="330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Technology Stack</a:t>
            </a:r>
            <a:endParaRPr lang="en-US" sz="3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6517" y="1830229"/>
            <a:ext cx="3533061" cy="1557695"/>
          </a:xfrm>
          <a:prstGeom prst="rect">
            <a:avLst/>
          </a:prstGeom>
        </p:spPr>
      </p:pic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3400" y="1830229"/>
            <a:ext cx="7037903" cy="1557695"/>
          </a:xfrm>
          <a:prstGeom prst="rect">
            <a:avLst/>
          </a:prstGeom>
        </p:spPr>
      </p:pic>
      <p:pic>
        <p:nvPicPr>
          <p:cNvPr id="5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85126" y="1830229"/>
            <a:ext cx="2438757" cy="1557695"/>
          </a:xfrm>
          <a:prstGeom prst="rect">
            <a:avLst/>
          </a:prstGeom>
        </p:spPr>
      </p:pic>
      <p:pic>
        <p:nvPicPr>
          <p:cNvPr id="6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6517" y="3491746"/>
            <a:ext cx="3604736" cy="1557695"/>
          </a:xfrm>
          <a:prstGeom prst="rect">
            <a:avLst/>
          </a:prstGeom>
        </p:spPr>
      </p:pic>
      <p:pic>
        <p:nvPicPr>
          <p:cNvPr id="7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415076" y="3491746"/>
            <a:ext cx="9508808" cy="1557695"/>
          </a:xfrm>
          <a:prstGeom prst="rect">
            <a:avLst/>
          </a:prstGeom>
        </p:spPr>
      </p:pic>
      <p:pic>
        <p:nvPicPr>
          <p:cNvPr id="8" name="Image 5" descr="preencoded.png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06517" y="5153263"/>
            <a:ext cx="7789307" cy="1557695"/>
          </a:xfrm>
          <a:prstGeom prst="rect">
            <a:avLst/>
          </a:prstGeom>
        </p:spPr>
      </p:pic>
      <p:pic>
        <p:nvPicPr>
          <p:cNvPr id="9" name="Image 6" descr="preencoded.png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99646" y="5153263"/>
            <a:ext cx="5324237" cy="15576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694398" y="1765314"/>
            <a:ext cx="6244709" cy="14176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150"/>
              </a:lnSpc>
              <a:buNone/>
            </a:pPr>
            <a:r>
              <a:rPr lang="en-US" sz="890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Thank You!</a:t>
            </a:r>
            <a:endParaRPr lang="en-US" sz="89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3391853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Contact Information:</a:t>
            </a:r>
            <a:endParaRPr lang="en-US" sz="17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Text 2"/>
          <p:cNvSpPr/>
          <p:nvPr/>
        </p:nvSpPr>
        <p:spPr>
          <a:xfrm>
            <a:off x="793790" y="3958828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Email: </a:t>
            </a:r>
            <a:r>
              <a:rPr lang="en-US" sz="1750" b="1" u="sng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wlcheng.2023@scis.smu.edu.sg</a:t>
            </a:r>
            <a:endParaRPr lang="en-US" sz="175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793790" y="4525804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Phone: +65 9683 5839</a:t>
            </a:r>
            <a:endParaRPr lang="en-US" sz="175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7599521" y="1724620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View project source code &amp; details here: </a:t>
            </a:r>
            <a:endParaRPr lang="en-US" sz="175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pic>
        <p:nvPicPr>
          <p:cNvPr id="7" name="Image 0" descr="preencoded.png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99521" y="2342674"/>
            <a:ext cx="6244709" cy="2268260"/>
          </a:xfrm>
          <a:prstGeom prst="rect">
            <a:avLst/>
          </a:prstGeom>
        </p:spPr>
      </p:pic>
      <p:sp>
        <p:nvSpPr>
          <p:cNvPr id="8" name="Text 5"/>
          <p:cNvSpPr/>
          <p:nvPr/>
        </p:nvSpPr>
        <p:spPr>
          <a:xfrm>
            <a:off x="7599521" y="4866084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Connect With Me:</a:t>
            </a:r>
            <a:endParaRPr lang="en-US" sz="44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9" name="Image 1" descr="preencoded.png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9521" y="5830014"/>
            <a:ext cx="1212533" cy="623768"/>
          </a:xfrm>
          <a:prstGeom prst="rect">
            <a:avLst/>
          </a:prstGeom>
        </p:spPr>
      </p:pic>
      <p:pic>
        <p:nvPicPr>
          <p:cNvPr id="10" name="Image 2" descr="preencoded.png">
            <a:hlinkClick r:id="rId8"/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25401" y="5830014"/>
            <a:ext cx="2361248" cy="623768"/>
          </a:xfrm>
          <a:prstGeom prst="rect">
            <a:avLst/>
          </a:prstGeom>
        </p:spPr>
      </p:pic>
      <p:pic>
        <p:nvPicPr>
          <p:cNvPr id="11" name="Image 3" descr="preencoded.png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399996" y="5830014"/>
            <a:ext cx="1380887" cy="623768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28819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The Billion-Dollar Problem of Credit Card Fraud</a:t>
            </a:r>
            <a:endParaRPr lang="en-US" sz="44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2786539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390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" name="Shape 2"/>
          <p:cNvSpPr/>
          <p:nvPr/>
        </p:nvSpPr>
        <p:spPr>
          <a:xfrm>
            <a:off x="6249710" y="2786539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628924" y="3043833"/>
            <a:ext cx="3458170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High False Positive Rates</a:t>
            </a:r>
            <a:endParaRPr lang="en-US" sz="22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628924" y="3534251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B1B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Traditional rule-based systems decline legitimate transactions, leading to customer frustration, churn, and revenue loss for banks.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6280190" y="5107067"/>
            <a:ext cx="7556421" cy="2093714"/>
          </a:xfrm>
          <a:prstGeom prst="roundRect">
            <a:avLst>
              <a:gd name="adj" fmla="val 6988"/>
            </a:avLst>
          </a:prstGeom>
          <a:solidFill>
            <a:srgbClr val="FFFFFF">
              <a:alpha val="95000"/>
            </a:srgbClr>
          </a:solidFill>
          <a:ln w="30480">
            <a:solidFill>
              <a:srgbClr val="D8D4D4"/>
            </a:solidFill>
            <a:prstDash val="solid"/>
          </a:ln>
          <a:effectLst>
            <a:outerShdw blurRad="33909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6249710" y="5107067"/>
            <a:ext cx="121920" cy="2093714"/>
          </a:xfrm>
          <a:prstGeom prst="roundRect">
            <a:avLst>
              <a:gd name="adj" fmla="val 167442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0" name="Text 7"/>
          <p:cNvSpPr/>
          <p:nvPr/>
        </p:nvSpPr>
        <p:spPr>
          <a:xfrm>
            <a:off x="6628924" y="5364361"/>
            <a:ext cx="28378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Low Fraud Detection</a:t>
            </a:r>
            <a:endParaRPr lang="en-US" sz="22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6628924" y="5854779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Rule-based systems detect only ~60% of fraud. Criminals adapt faster, leaving 40% of fraudulent transactions undetected and causing significant financial losses for institutions.</a:t>
            </a:r>
            <a:endParaRPr lang="en-US" sz="17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3118723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720822"/>
            <a:ext cx="130428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Maximizing Fraud Detection with Machine Learning</a:t>
            </a:r>
            <a:endParaRPr lang="en-US" sz="44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Text 1"/>
          <p:cNvSpPr/>
          <p:nvPr/>
        </p:nvSpPr>
        <p:spPr>
          <a:xfrm>
            <a:off x="793790" y="547854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Given the complex, high-velocity transactional data, Machine Learning models are essential.</a:t>
            </a:r>
            <a:endParaRPr lang="en-US" sz="17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5" name="Text 2"/>
          <p:cNvSpPr/>
          <p:nvPr/>
        </p:nvSpPr>
        <p:spPr>
          <a:xfrm>
            <a:off x="793790" y="6096595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Maximize fraud detection (recall) to minimize financial losses and protect customers.</a:t>
            </a:r>
            <a:endParaRPr lang="en-US" sz="17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6" name="Text 3"/>
          <p:cNvSpPr/>
          <p:nvPr/>
        </p:nvSpPr>
        <p:spPr>
          <a:xfrm>
            <a:off x="793790" y="6538793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Minimize false alarms to reduce customer friction and maintain transaction flow.</a:t>
            </a:r>
            <a:endParaRPr lang="en-US" sz="17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93790" y="6980992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850"/>
              </a:lnSpc>
              <a:buSzPct val="100000"/>
              <a:buChar char="•"/>
            </a:pPr>
            <a:r>
              <a:rPr lang="en-US" sz="17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Address extreme class imbalance common in fraud datasets, where fraudulent transactions are rare.</a:t>
            </a:r>
            <a:endParaRPr lang="en-US" sz="17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9536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739140"/>
            <a:ext cx="7556421" cy="127587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Project Objectives: Optimizing for F2-Score</a:t>
            </a:r>
            <a:endParaRPr lang="en-US" sz="4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793790" y="2321123"/>
            <a:ext cx="7556421" cy="2645926"/>
          </a:xfrm>
          <a:prstGeom prst="roundRect">
            <a:avLst>
              <a:gd name="adj" fmla="val 6944"/>
            </a:avLst>
          </a:prstGeom>
          <a:solidFill>
            <a:srgbClr val="FFFFFF"/>
          </a:solidFill>
          <a:ln/>
          <a:effectLst>
            <a:outerShdw blurRad="30607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997863" y="2525197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66217" y="2693551"/>
            <a:ext cx="275511" cy="275511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997863" y="3341608"/>
            <a:ext cx="4165521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Primary Goal: Maximize F2-Score</a:t>
            </a:r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8" name="Text 4"/>
          <p:cNvSpPr/>
          <p:nvPr/>
        </p:nvSpPr>
        <p:spPr>
          <a:xfrm>
            <a:off x="997863" y="3782854"/>
            <a:ext cx="714827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The F2-score prioritizes recall (fraud detection) twice as much as precision, aligning with the critical need to drastically reduce costly false negatives (undetected fraud).</a:t>
            </a:r>
            <a:endParaRPr lang="en-US" sz="16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9" name="Shape 5"/>
          <p:cNvSpPr/>
          <p:nvPr/>
        </p:nvSpPr>
        <p:spPr>
          <a:xfrm>
            <a:off x="793790" y="5171123"/>
            <a:ext cx="7556421" cy="2319218"/>
          </a:xfrm>
          <a:prstGeom prst="roundRect">
            <a:avLst>
              <a:gd name="adj" fmla="val 7922"/>
            </a:avLst>
          </a:prstGeom>
          <a:solidFill>
            <a:srgbClr val="FFFFFF"/>
          </a:solidFill>
          <a:ln/>
          <a:effectLst>
            <a:outerShdw blurRad="30607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Shape 6"/>
          <p:cNvSpPr/>
          <p:nvPr/>
        </p:nvSpPr>
        <p:spPr>
          <a:xfrm>
            <a:off x="997863" y="5375196"/>
            <a:ext cx="612338" cy="612338"/>
          </a:xfrm>
          <a:prstGeom prst="roundRect">
            <a:avLst>
              <a:gd name="adj" fmla="val 14931436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6217" y="5543550"/>
            <a:ext cx="275511" cy="275511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97863" y="6191607"/>
            <a:ext cx="443353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Secondary Goal: Maintain Precision</a:t>
            </a:r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3" name="Text 8"/>
          <p:cNvSpPr/>
          <p:nvPr/>
        </p:nvSpPr>
        <p:spPr>
          <a:xfrm>
            <a:off x="997863" y="6632853"/>
            <a:ext cx="714827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While recall is paramount, precision remains crucial to prevent excessive false alarms, ensuring a smooth customer experience.</a:t>
            </a:r>
            <a:endParaRPr lang="en-US" sz="16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85813"/>
            <a:ext cx="10815638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My Solution Blueprint: A Hybrid Ensemble Approach</a:t>
            </a:r>
            <a:endParaRPr lang="en-US" sz="3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" name="Text 1"/>
          <p:cNvSpPr/>
          <p:nvPr/>
        </p:nvSpPr>
        <p:spPr>
          <a:xfrm>
            <a:off x="793790" y="1657588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Combining traditional ML with neural networks to capture complex fraud patterns.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65840" y="2121098"/>
            <a:ext cx="6898719" cy="5322570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6704797" y="4345866"/>
            <a:ext cx="1203174" cy="825347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Hybrid Ensemble Blueprint</a:t>
            </a:r>
            <a:endParaRPr lang="en-US" sz="1350" dirty="0"/>
          </a:p>
        </p:txBody>
      </p:sp>
      <p:sp>
        <p:nvSpPr>
          <p:cNvPr id="6" name="Text 3"/>
          <p:cNvSpPr/>
          <p:nvPr/>
        </p:nvSpPr>
        <p:spPr>
          <a:xfrm>
            <a:off x="7888407" y="6237288"/>
            <a:ext cx="1789934" cy="275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PyTorch MLP</a:t>
            </a:r>
            <a:endParaRPr lang="en-US" sz="13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7888407" y="6590659"/>
            <a:ext cx="1789934" cy="220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Optuna Tuned</a:t>
            </a:r>
            <a:endParaRPr lang="en-US" sz="10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8" name="Text 5"/>
          <p:cNvSpPr/>
          <p:nvPr/>
        </p:nvSpPr>
        <p:spPr>
          <a:xfrm>
            <a:off x="4151722" y="4366500"/>
            <a:ext cx="1829062" cy="2751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Fraud / Legit</a:t>
            </a:r>
            <a:endParaRPr lang="en-US" sz="13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4151722" y="4719871"/>
            <a:ext cx="1829062" cy="440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Final prediction output</a:t>
            </a:r>
            <a:endParaRPr lang="en-US" sz="10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4904929" y="6296896"/>
            <a:ext cx="1789934" cy="550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StackingClassifier</a:t>
            </a:r>
            <a:endParaRPr lang="en-US" sz="13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1" name="Text 8"/>
          <p:cNvSpPr/>
          <p:nvPr/>
        </p:nvSpPr>
        <p:spPr>
          <a:xfrm>
            <a:off x="4904929" y="6618170"/>
            <a:ext cx="1789934" cy="440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Logistic Regression Meta Learner</a:t>
            </a:r>
            <a:endParaRPr lang="en-US" sz="10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2" name="Text 9"/>
          <p:cNvSpPr/>
          <p:nvPr/>
        </p:nvSpPr>
        <p:spPr>
          <a:xfrm>
            <a:off x="8631830" y="4219160"/>
            <a:ext cx="1829062" cy="550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LightGBM Pipeline</a:t>
            </a:r>
            <a:endParaRPr lang="en-US" sz="13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8631830" y="4847647"/>
            <a:ext cx="1829062" cy="44018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HyperparameterSwept</a:t>
            </a:r>
            <a:endParaRPr lang="en-US" sz="10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4" name="Text 11"/>
          <p:cNvSpPr/>
          <p:nvPr/>
        </p:nvSpPr>
        <p:spPr>
          <a:xfrm>
            <a:off x="6352649" y="2495101"/>
            <a:ext cx="1838844" cy="550232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650"/>
              </a:lnSpc>
              <a:buNone/>
            </a:pPr>
            <a:r>
              <a:rPr lang="en-US" sz="13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Transaction Features</a:t>
            </a:r>
            <a:endParaRPr lang="en-US" sz="13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6352649" y="3123588"/>
            <a:ext cx="1838844" cy="22009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350"/>
              </a:lnSpc>
              <a:buNone/>
            </a:pPr>
            <a:r>
              <a:rPr lang="en-US" sz="10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Input data for models</a:t>
            </a:r>
            <a:endParaRPr lang="en-US" sz="10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75070" y="620078"/>
            <a:ext cx="7566660" cy="126753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4950"/>
              </a:lnSpc>
              <a:buNone/>
            </a:pPr>
            <a:r>
              <a:rPr lang="en-US" sz="395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Model Components: Strengths and Tuning</a:t>
            </a:r>
            <a:endParaRPr lang="en-US" sz="39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75070" y="2496026"/>
            <a:ext cx="3681889" cy="2786182"/>
          </a:xfrm>
          <a:prstGeom prst="roundRect">
            <a:avLst>
              <a:gd name="adj" fmla="val 3938"/>
            </a:avLst>
          </a:prstGeom>
          <a:solidFill>
            <a:srgbClr val="FFFFFF">
              <a:alpha val="95000"/>
            </a:srgbClr>
          </a:solidFill>
          <a:ln/>
          <a:effectLst>
            <a:outerShdw blurRad="3035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275070" y="2473166"/>
            <a:ext cx="3681889" cy="91440"/>
          </a:xfrm>
          <a:prstGeom prst="roundRect">
            <a:avLst>
              <a:gd name="adj" fmla="val 199636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6" name="Shape 3"/>
          <p:cNvSpPr/>
          <p:nvPr/>
        </p:nvSpPr>
        <p:spPr>
          <a:xfrm>
            <a:off x="7811810" y="2191822"/>
            <a:ext cx="608409" cy="608409"/>
          </a:xfrm>
          <a:prstGeom prst="roundRect">
            <a:avLst>
              <a:gd name="adj" fmla="val 150294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7" name="Text 4"/>
          <p:cNvSpPr/>
          <p:nvPr/>
        </p:nvSpPr>
        <p:spPr>
          <a:xfrm>
            <a:off x="7994333" y="2343864"/>
            <a:ext cx="24336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1</a:t>
            </a:r>
            <a:endParaRPr lang="en-US" sz="1900" dirty="0"/>
          </a:p>
        </p:txBody>
      </p:sp>
      <p:sp>
        <p:nvSpPr>
          <p:cNvPr id="8" name="Text 5"/>
          <p:cNvSpPr/>
          <p:nvPr/>
        </p:nvSpPr>
        <p:spPr>
          <a:xfrm>
            <a:off x="6500693" y="3002994"/>
            <a:ext cx="2535317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LightGBM Pipeline</a:t>
            </a:r>
            <a:endParaRPr lang="en-US" sz="19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9" name="Text 6"/>
          <p:cNvSpPr/>
          <p:nvPr/>
        </p:nvSpPr>
        <p:spPr>
          <a:xfrm>
            <a:off x="6500693" y="3441502"/>
            <a:ext cx="3230642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Tree-based model excelling at feature interactions, incorporated with extensive hyperparameter sweeping.</a:t>
            </a:r>
            <a:endParaRPr lang="en-US" sz="15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0" name="Shape 7"/>
          <p:cNvSpPr/>
          <p:nvPr/>
        </p:nvSpPr>
        <p:spPr>
          <a:xfrm>
            <a:off x="10159722" y="2496026"/>
            <a:ext cx="3682008" cy="2786182"/>
          </a:xfrm>
          <a:prstGeom prst="roundRect">
            <a:avLst>
              <a:gd name="adj" fmla="val 3938"/>
            </a:avLst>
          </a:prstGeom>
          <a:solidFill>
            <a:srgbClr val="FFFFFF">
              <a:alpha val="95000"/>
            </a:srgbClr>
          </a:solidFill>
          <a:ln/>
          <a:effectLst>
            <a:outerShdw blurRad="3035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1" name="Shape 8"/>
          <p:cNvSpPr/>
          <p:nvPr/>
        </p:nvSpPr>
        <p:spPr>
          <a:xfrm>
            <a:off x="10159722" y="2473166"/>
            <a:ext cx="3682008" cy="91440"/>
          </a:xfrm>
          <a:prstGeom prst="roundRect">
            <a:avLst>
              <a:gd name="adj" fmla="val 199636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2" name="Shape 9"/>
          <p:cNvSpPr/>
          <p:nvPr/>
        </p:nvSpPr>
        <p:spPr>
          <a:xfrm>
            <a:off x="11696462" y="2191822"/>
            <a:ext cx="608409" cy="608409"/>
          </a:xfrm>
          <a:prstGeom prst="roundRect">
            <a:avLst>
              <a:gd name="adj" fmla="val 150294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3" name="Text 10"/>
          <p:cNvSpPr/>
          <p:nvPr/>
        </p:nvSpPr>
        <p:spPr>
          <a:xfrm>
            <a:off x="11878985" y="2343864"/>
            <a:ext cx="24336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2</a:t>
            </a:r>
            <a:endParaRPr lang="en-US" sz="1900" dirty="0"/>
          </a:p>
        </p:txBody>
      </p:sp>
      <p:sp>
        <p:nvSpPr>
          <p:cNvPr id="14" name="Text 11"/>
          <p:cNvSpPr/>
          <p:nvPr/>
        </p:nvSpPr>
        <p:spPr>
          <a:xfrm>
            <a:off x="10385346" y="3002994"/>
            <a:ext cx="3230761" cy="63365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PyTorch MLP Neural Network</a:t>
            </a:r>
            <a:endParaRPr lang="en-US" sz="19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5" name="Text 12"/>
          <p:cNvSpPr/>
          <p:nvPr/>
        </p:nvSpPr>
        <p:spPr>
          <a:xfrm>
            <a:off x="10385346" y="3758327"/>
            <a:ext cx="3230761" cy="12982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Deep learning model capable of capturing non-linear patterns, tuned with Optuna to prevent overfitting.</a:t>
            </a:r>
            <a:endParaRPr lang="en-US" sz="15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6" name="Shape 13"/>
          <p:cNvSpPr/>
          <p:nvPr/>
        </p:nvSpPr>
        <p:spPr>
          <a:xfrm>
            <a:off x="6275070" y="5789176"/>
            <a:ext cx="7566660" cy="1820228"/>
          </a:xfrm>
          <a:prstGeom prst="roundRect">
            <a:avLst>
              <a:gd name="adj" fmla="val 6028"/>
            </a:avLst>
          </a:prstGeom>
          <a:solidFill>
            <a:srgbClr val="FFFFFF">
              <a:alpha val="95000"/>
            </a:srgbClr>
          </a:solidFill>
          <a:ln/>
          <a:effectLst>
            <a:outerShdw blurRad="30353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7" name="Shape 14"/>
          <p:cNvSpPr/>
          <p:nvPr/>
        </p:nvSpPr>
        <p:spPr>
          <a:xfrm>
            <a:off x="6275070" y="5766316"/>
            <a:ext cx="7566660" cy="91440"/>
          </a:xfrm>
          <a:prstGeom prst="roundRect">
            <a:avLst>
              <a:gd name="adj" fmla="val 199636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8" name="Shape 15"/>
          <p:cNvSpPr/>
          <p:nvPr/>
        </p:nvSpPr>
        <p:spPr>
          <a:xfrm>
            <a:off x="9754195" y="5484971"/>
            <a:ext cx="608409" cy="608409"/>
          </a:xfrm>
          <a:prstGeom prst="roundRect">
            <a:avLst>
              <a:gd name="adj" fmla="val 150294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19" name="Text 16"/>
          <p:cNvSpPr/>
          <p:nvPr/>
        </p:nvSpPr>
        <p:spPr>
          <a:xfrm>
            <a:off x="9936718" y="5637014"/>
            <a:ext cx="243364" cy="30420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1900" b="1" dirty="0">
                <a:solidFill>
                  <a:srgbClr val="FFFFFF"/>
                </a:solidFill>
                <a:latin typeface="Inter Bold" pitchFamily="34" charset="0"/>
                <a:ea typeface="Inter Bold" pitchFamily="34" charset="-122"/>
                <a:cs typeface="Inter Bold" pitchFamily="34" charset="-120"/>
              </a:rPr>
              <a:t>3</a:t>
            </a:r>
            <a:endParaRPr lang="en-US" sz="1900" dirty="0"/>
          </a:p>
        </p:txBody>
      </p:sp>
      <p:sp>
        <p:nvSpPr>
          <p:cNvPr id="20" name="Text 17"/>
          <p:cNvSpPr/>
          <p:nvPr/>
        </p:nvSpPr>
        <p:spPr>
          <a:xfrm>
            <a:off x="6500693" y="6296144"/>
            <a:ext cx="4295775" cy="31682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50"/>
              </a:lnSpc>
              <a:buNone/>
            </a:pPr>
            <a:r>
              <a:rPr lang="en-US" sz="19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Stacking Classifier (Meta-Learner)</a:t>
            </a:r>
            <a:endParaRPr lang="en-US" sz="19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1" name="Text 18"/>
          <p:cNvSpPr/>
          <p:nvPr/>
        </p:nvSpPr>
        <p:spPr>
          <a:xfrm>
            <a:off x="6500693" y="6734651"/>
            <a:ext cx="7115413" cy="64912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55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Combines the strengths of base models, allowing for more robust fraud detection and improved overall performance.</a:t>
            </a:r>
            <a:endParaRPr lang="en-US" sz="15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94222"/>
            <a:ext cx="11466790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Performance Evaluation: Stacking Classifier Dominates</a:t>
            </a:r>
            <a:endParaRPr lang="en-US" sz="3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2265997"/>
            <a:ext cx="13042821" cy="4105751"/>
          </a:xfrm>
          <a:prstGeom prst="roundRect">
            <a:avLst>
              <a:gd name="adj" fmla="val 3729"/>
            </a:avLst>
          </a:prstGeom>
          <a:noFill/>
          <a:ln w="7620">
            <a:solidFill>
              <a:srgbClr val="000000">
                <a:alpha val="8000"/>
              </a:srgbClr>
            </a:solidFill>
            <a:prstDash val="solid"/>
          </a:ln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801410" y="2273618"/>
            <a:ext cx="13031391" cy="491490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5" name="Text 3"/>
          <p:cNvSpPr/>
          <p:nvPr/>
        </p:nvSpPr>
        <p:spPr>
          <a:xfrm>
            <a:off x="972026" y="2383274"/>
            <a:ext cx="151769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Model</a:t>
            </a:r>
            <a:endParaRPr lang="en-US" sz="13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6" name="Text 4"/>
          <p:cNvSpPr/>
          <p:nvPr/>
        </p:nvSpPr>
        <p:spPr>
          <a:xfrm>
            <a:off x="2837378" y="238327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Precision</a:t>
            </a:r>
            <a:endParaRPr lang="en-US" sz="13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7" name="Text 5"/>
          <p:cNvSpPr/>
          <p:nvPr/>
        </p:nvSpPr>
        <p:spPr>
          <a:xfrm>
            <a:off x="4698921" y="238327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Recall</a:t>
            </a:r>
            <a:endParaRPr lang="en-US" sz="13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8" name="Text 6"/>
          <p:cNvSpPr/>
          <p:nvPr/>
        </p:nvSpPr>
        <p:spPr>
          <a:xfrm>
            <a:off x="6560463" y="238327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F1</a:t>
            </a:r>
            <a:endParaRPr lang="en-US" sz="13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9" name="Text 7"/>
          <p:cNvSpPr/>
          <p:nvPr/>
        </p:nvSpPr>
        <p:spPr>
          <a:xfrm>
            <a:off x="8422005" y="238327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F2</a:t>
            </a:r>
            <a:endParaRPr lang="en-US" sz="13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10" name="Text 8"/>
          <p:cNvSpPr/>
          <p:nvPr/>
        </p:nvSpPr>
        <p:spPr>
          <a:xfrm>
            <a:off x="10283547" y="238327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PR-AUC</a:t>
            </a:r>
            <a:endParaRPr lang="en-US" sz="13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11" name="Text 9"/>
          <p:cNvSpPr/>
          <p:nvPr/>
        </p:nvSpPr>
        <p:spPr>
          <a:xfrm>
            <a:off x="12145089" y="2383274"/>
            <a:ext cx="151769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Business Outcome</a:t>
            </a:r>
            <a:endParaRPr lang="en-US" sz="1300" b="1" dirty="0"/>
          </a:p>
        </p:txBody>
      </p:sp>
      <p:sp>
        <p:nvSpPr>
          <p:cNvPr id="12" name="Shape 10"/>
          <p:cNvSpPr/>
          <p:nvPr/>
        </p:nvSpPr>
        <p:spPr>
          <a:xfrm>
            <a:off x="801410" y="2765108"/>
            <a:ext cx="13031391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3" name="Text 11"/>
          <p:cNvSpPr/>
          <p:nvPr/>
        </p:nvSpPr>
        <p:spPr>
          <a:xfrm>
            <a:off x="972026" y="2874764"/>
            <a:ext cx="151769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Baseline Dummy Classifier</a:t>
            </a:r>
            <a:endParaRPr lang="en-US" sz="13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14" name="Text 12"/>
          <p:cNvSpPr/>
          <p:nvPr/>
        </p:nvSpPr>
        <p:spPr>
          <a:xfrm>
            <a:off x="2837378" y="287476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0%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5" name="Text 13"/>
          <p:cNvSpPr/>
          <p:nvPr/>
        </p:nvSpPr>
        <p:spPr>
          <a:xfrm>
            <a:off x="4698921" y="287476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0%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6" name="Text 14"/>
          <p:cNvSpPr/>
          <p:nvPr/>
        </p:nvSpPr>
        <p:spPr>
          <a:xfrm>
            <a:off x="6560463" y="287476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0%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7" name="Text 15"/>
          <p:cNvSpPr/>
          <p:nvPr/>
        </p:nvSpPr>
        <p:spPr>
          <a:xfrm>
            <a:off x="8422005" y="287476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0%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8" name="Text 16"/>
          <p:cNvSpPr/>
          <p:nvPr/>
        </p:nvSpPr>
        <p:spPr>
          <a:xfrm>
            <a:off x="10283547" y="2874764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50%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9" name="Text 17"/>
          <p:cNvSpPr/>
          <p:nvPr/>
        </p:nvSpPr>
        <p:spPr>
          <a:xfrm>
            <a:off x="12145089" y="2874764"/>
            <a:ext cx="151769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Catches no fraud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0" name="Shape 18"/>
          <p:cNvSpPr/>
          <p:nvPr/>
        </p:nvSpPr>
        <p:spPr>
          <a:xfrm>
            <a:off x="801410" y="3528774"/>
            <a:ext cx="13031391" cy="763667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1" name="Text 19"/>
          <p:cNvSpPr/>
          <p:nvPr/>
        </p:nvSpPr>
        <p:spPr>
          <a:xfrm>
            <a:off x="972026" y="3638431"/>
            <a:ext cx="151769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LightGBM x SMOTE</a:t>
            </a:r>
            <a:endParaRPr lang="en-US" sz="13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22" name="Text 20"/>
          <p:cNvSpPr/>
          <p:nvPr/>
        </p:nvSpPr>
        <p:spPr>
          <a:xfrm>
            <a:off x="2837378" y="3638431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70%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3" name="Text 21"/>
          <p:cNvSpPr/>
          <p:nvPr/>
        </p:nvSpPr>
        <p:spPr>
          <a:xfrm>
            <a:off x="4698921" y="3638431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80%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4" name="Text 22"/>
          <p:cNvSpPr/>
          <p:nvPr/>
        </p:nvSpPr>
        <p:spPr>
          <a:xfrm>
            <a:off x="6560463" y="3638431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75%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5" name="Text 23"/>
          <p:cNvSpPr/>
          <p:nvPr/>
        </p:nvSpPr>
        <p:spPr>
          <a:xfrm>
            <a:off x="8422005" y="3638431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77%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6" name="Text 24"/>
          <p:cNvSpPr/>
          <p:nvPr/>
        </p:nvSpPr>
        <p:spPr>
          <a:xfrm>
            <a:off x="10283547" y="3638431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81%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7" name="Text 25"/>
          <p:cNvSpPr/>
          <p:nvPr/>
        </p:nvSpPr>
        <p:spPr>
          <a:xfrm>
            <a:off x="12145089" y="3638431"/>
            <a:ext cx="151769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Good recall, too many false alarms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8" name="Shape 26"/>
          <p:cNvSpPr/>
          <p:nvPr/>
        </p:nvSpPr>
        <p:spPr>
          <a:xfrm>
            <a:off x="801410" y="4292441"/>
            <a:ext cx="13031391" cy="763667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en-US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9" name="Text 27"/>
          <p:cNvSpPr/>
          <p:nvPr/>
        </p:nvSpPr>
        <p:spPr>
          <a:xfrm>
            <a:off x="972026" y="4402098"/>
            <a:ext cx="151769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PyTorch MLP</a:t>
            </a:r>
            <a:endParaRPr lang="en-US" sz="1300" b="1" dirty="0">
              <a:latin typeface="SF Pro Heavy" pitchFamily="2" charset="0"/>
              <a:ea typeface="SF Pro Heavy" pitchFamily="2" charset="0"/>
              <a:cs typeface="SF Pro Heavy" pitchFamily="2" charset="0"/>
            </a:endParaRPr>
          </a:p>
        </p:txBody>
      </p:sp>
      <p:sp>
        <p:nvSpPr>
          <p:cNvPr id="30" name="Text 28"/>
          <p:cNvSpPr/>
          <p:nvPr/>
        </p:nvSpPr>
        <p:spPr>
          <a:xfrm>
            <a:off x="2837378" y="4402098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68%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1" name="Text 29"/>
          <p:cNvSpPr/>
          <p:nvPr/>
        </p:nvSpPr>
        <p:spPr>
          <a:xfrm>
            <a:off x="4698921" y="4402098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81%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2" name="Text 30"/>
          <p:cNvSpPr/>
          <p:nvPr/>
        </p:nvSpPr>
        <p:spPr>
          <a:xfrm>
            <a:off x="6560463" y="4402098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74%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3" name="Text 31"/>
          <p:cNvSpPr/>
          <p:nvPr/>
        </p:nvSpPr>
        <p:spPr>
          <a:xfrm>
            <a:off x="8422005" y="4402098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78%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4" name="Text 32"/>
          <p:cNvSpPr/>
          <p:nvPr/>
        </p:nvSpPr>
        <p:spPr>
          <a:xfrm>
            <a:off x="10283547" y="4402098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80%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5" name="Text 33"/>
          <p:cNvSpPr/>
          <p:nvPr/>
        </p:nvSpPr>
        <p:spPr>
          <a:xfrm>
            <a:off x="12145089" y="4402098"/>
            <a:ext cx="151769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Highest recall, but more false alarms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6" name="Shape 34"/>
          <p:cNvSpPr/>
          <p:nvPr/>
        </p:nvSpPr>
        <p:spPr>
          <a:xfrm>
            <a:off x="801410" y="5056108"/>
            <a:ext cx="13031391" cy="1308021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en-US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7" name="Text 35"/>
          <p:cNvSpPr/>
          <p:nvPr/>
        </p:nvSpPr>
        <p:spPr>
          <a:xfrm>
            <a:off x="972026" y="5165765"/>
            <a:ext cx="1517690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Stacking Classifier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8" name="Text 36"/>
          <p:cNvSpPr/>
          <p:nvPr/>
        </p:nvSpPr>
        <p:spPr>
          <a:xfrm>
            <a:off x="2837378" y="5165765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87%</a:t>
            </a:r>
            <a:endParaRPr lang="en-US" sz="1300" dirty="0">
              <a:solidFill>
                <a:schemeClr val="accent6">
                  <a:lumMod val="75000"/>
                </a:schemeClr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9" name="Text 37"/>
          <p:cNvSpPr/>
          <p:nvPr/>
        </p:nvSpPr>
        <p:spPr>
          <a:xfrm>
            <a:off x="4698921" y="5165765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78%</a:t>
            </a:r>
            <a:endParaRPr lang="en-US" sz="1300" dirty="0">
              <a:solidFill>
                <a:schemeClr val="accent6">
                  <a:lumMod val="75000"/>
                </a:schemeClr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0" name="Text 38"/>
          <p:cNvSpPr/>
          <p:nvPr/>
        </p:nvSpPr>
        <p:spPr>
          <a:xfrm>
            <a:off x="6560463" y="5165765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82%</a:t>
            </a:r>
            <a:endParaRPr lang="en-US" sz="1300" dirty="0">
              <a:solidFill>
                <a:schemeClr val="accent6">
                  <a:lumMod val="75000"/>
                </a:schemeClr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1" name="Text 39"/>
          <p:cNvSpPr/>
          <p:nvPr/>
        </p:nvSpPr>
        <p:spPr>
          <a:xfrm>
            <a:off x="8422005" y="5165765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80%</a:t>
            </a:r>
            <a:endParaRPr lang="en-US" sz="1300" dirty="0">
              <a:solidFill>
                <a:schemeClr val="accent6">
                  <a:lumMod val="75000"/>
                </a:schemeClr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2" name="Text 40"/>
          <p:cNvSpPr/>
          <p:nvPr/>
        </p:nvSpPr>
        <p:spPr>
          <a:xfrm>
            <a:off x="10283547" y="5165765"/>
            <a:ext cx="1513880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83%</a:t>
            </a:r>
            <a:endParaRPr lang="en-US" sz="1300" dirty="0">
              <a:solidFill>
                <a:schemeClr val="accent6">
                  <a:lumMod val="75000"/>
                </a:schemeClr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3" name="Text 41"/>
          <p:cNvSpPr/>
          <p:nvPr/>
        </p:nvSpPr>
        <p:spPr>
          <a:xfrm>
            <a:off x="12145089" y="5165765"/>
            <a:ext cx="1517690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b="1" dirty="0">
                <a:solidFill>
                  <a:schemeClr val="accent6">
                    <a:lumMod val="75000"/>
                  </a:schemeClr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Acceptable High Recall, Extremely High Precision (Maximized F2)</a:t>
            </a:r>
            <a:endParaRPr lang="en-US" sz="1300" dirty="0">
              <a:solidFill>
                <a:schemeClr val="accent6">
                  <a:lumMod val="75000"/>
                </a:schemeClr>
              </a:solidFill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4" name="Text 42"/>
          <p:cNvSpPr/>
          <p:nvPr/>
        </p:nvSpPr>
        <p:spPr>
          <a:xfrm>
            <a:off x="793790" y="6563082"/>
            <a:ext cx="13042821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The Stacking Classifier significantly improves precision by +17% over individual models while maintaining strong recall, crucial for minimizing customer friction.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603504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816888"/>
            <a:ext cx="7292578" cy="63793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000"/>
              </a:lnSpc>
              <a:buNone/>
            </a:pPr>
            <a:r>
              <a:rPr lang="en-US" sz="400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Quantifiable Business Impact</a:t>
            </a:r>
            <a:endParaRPr lang="en-US" sz="4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4" name="Shape 1"/>
          <p:cNvSpPr/>
          <p:nvPr/>
        </p:nvSpPr>
        <p:spPr>
          <a:xfrm>
            <a:off x="6280190" y="1760934"/>
            <a:ext cx="22860" cy="5651659"/>
          </a:xfrm>
          <a:prstGeom prst="roundRect">
            <a:avLst>
              <a:gd name="adj" fmla="val 803720"/>
            </a:avLst>
          </a:prstGeom>
          <a:solidFill>
            <a:srgbClr val="D8D4D4"/>
          </a:solidFill>
          <a:ln/>
        </p:spPr>
        <p:txBody>
          <a:bodyPr/>
          <a:lstStyle/>
          <a:p>
            <a:endParaRPr lang="en-US"/>
          </a:p>
        </p:txBody>
      </p:sp>
      <p:sp>
        <p:nvSpPr>
          <p:cNvPr id="5" name="Shape 2"/>
          <p:cNvSpPr/>
          <p:nvPr/>
        </p:nvSpPr>
        <p:spPr>
          <a:xfrm>
            <a:off x="6303050" y="1760934"/>
            <a:ext cx="7556421" cy="1502807"/>
          </a:xfrm>
          <a:prstGeom prst="rect">
            <a:avLst/>
          </a:prstGeom>
          <a:solidFill>
            <a:srgbClr val="FFFFFF"/>
          </a:solidFill>
          <a:ln/>
          <a:effectLst>
            <a:outerShdw blurRad="30607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Text 3"/>
          <p:cNvSpPr/>
          <p:nvPr/>
        </p:nvSpPr>
        <p:spPr>
          <a:xfrm>
            <a:off x="6507123" y="1965007"/>
            <a:ext cx="3356610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Reduced Revenue Leakage</a:t>
            </a:r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6507123" y="2406253"/>
            <a:ext cx="714827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Our models detect ~80% of fraudulent cases, a significant leap from the 0% of a dummy baseline, directly preventing financial losses.</a:t>
            </a:r>
            <a:endParaRPr lang="en-US" sz="16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6303050" y="3672007"/>
            <a:ext cx="7556421" cy="1829514"/>
          </a:xfrm>
          <a:prstGeom prst="rect">
            <a:avLst/>
          </a:prstGeom>
          <a:solidFill>
            <a:srgbClr val="FFFFFF"/>
          </a:solidFill>
          <a:ln/>
          <a:effectLst>
            <a:outerShdw blurRad="30607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Text 6"/>
          <p:cNvSpPr/>
          <p:nvPr/>
        </p:nvSpPr>
        <p:spPr>
          <a:xfrm>
            <a:off x="6507123" y="3876080"/>
            <a:ext cx="4598789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Optimized for Costly False Negatives</a:t>
            </a:r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0" name="Text 7"/>
          <p:cNvSpPr/>
          <p:nvPr/>
        </p:nvSpPr>
        <p:spPr>
          <a:xfrm>
            <a:off x="6507123" y="4317325"/>
            <a:ext cx="7148274" cy="9801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The Stacking Classifier, optimized with F2-score (83%), consistently catches more fraud in critical scenarios, ensuring high detection even under data imbalance.</a:t>
            </a:r>
            <a:endParaRPr lang="en-US" sz="16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1" name="Shape 8"/>
          <p:cNvSpPr/>
          <p:nvPr/>
        </p:nvSpPr>
        <p:spPr>
          <a:xfrm>
            <a:off x="6303050" y="5909786"/>
            <a:ext cx="7556421" cy="1502807"/>
          </a:xfrm>
          <a:prstGeom prst="rect">
            <a:avLst/>
          </a:prstGeom>
          <a:solidFill>
            <a:srgbClr val="FFFFFF"/>
          </a:solidFill>
          <a:ln/>
          <a:effectLst>
            <a:outerShdw blurRad="30607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2" name="Text 9"/>
          <p:cNvSpPr/>
          <p:nvPr/>
        </p:nvSpPr>
        <p:spPr>
          <a:xfrm>
            <a:off x="6507123" y="6113859"/>
            <a:ext cx="3991332" cy="3188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200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Enhanced Customer Experience</a:t>
            </a:r>
            <a:endParaRPr lang="en-US" sz="20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3" name="Text 10"/>
          <p:cNvSpPr/>
          <p:nvPr/>
        </p:nvSpPr>
        <p:spPr>
          <a:xfrm>
            <a:off x="6507123" y="6555105"/>
            <a:ext cx="7148274" cy="65341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High precision (87%) with acceptable recall drastically reduces false alarms, leading to happier customers and lower churn rates.</a:t>
            </a:r>
            <a:endParaRPr lang="en-US" sz="16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746165"/>
            <a:ext cx="4960382" cy="5316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50"/>
              </a:lnSpc>
              <a:buNone/>
            </a:pPr>
            <a:r>
              <a:rPr lang="en-US" sz="3300" b="1" dirty="0">
                <a:solidFill>
                  <a:srgbClr val="004EEB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Key Learning Outcomes</a:t>
            </a:r>
            <a:endParaRPr lang="en-US" sz="3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" name="Shape 1"/>
          <p:cNvSpPr/>
          <p:nvPr/>
        </p:nvSpPr>
        <p:spPr>
          <a:xfrm>
            <a:off x="793790" y="1617940"/>
            <a:ext cx="6436400" cy="1660327"/>
          </a:xfrm>
          <a:prstGeom prst="roundRect">
            <a:avLst>
              <a:gd name="adj" fmla="val 9222"/>
            </a:avLst>
          </a:prstGeom>
          <a:solidFill>
            <a:srgbClr val="FFFFFF"/>
          </a:solidFill>
          <a:ln/>
          <a:effectLst>
            <a:outerShdw blurRad="25400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4" name="Shape 2"/>
          <p:cNvSpPr/>
          <p:nvPr/>
        </p:nvSpPr>
        <p:spPr>
          <a:xfrm>
            <a:off x="963811" y="1787962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186" y="1928217"/>
            <a:ext cx="229553" cy="229552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963811" y="2468285"/>
            <a:ext cx="336101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Reproducible Code Organization</a:t>
            </a:r>
            <a:endParaRPr lang="en-US" sz="16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7" name="Text 4"/>
          <p:cNvSpPr/>
          <p:nvPr/>
        </p:nvSpPr>
        <p:spPr>
          <a:xfrm>
            <a:off x="963811" y="2836069"/>
            <a:ext cx="609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Attempted modular code organization for reproducibility via OOP.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8" name="Shape 5"/>
          <p:cNvSpPr/>
          <p:nvPr/>
        </p:nvSpPr>
        <p:spPr>
          <a:xfrm>
            <a:off x="7400211" y="1617940"/>
            <a:ext cx="6436400" cy="1660327"/>
          </a:xfrm>
          <a:prstGeom prst="roundRect">
            <a:avLst>
              <a:gd name="adj" fmla="val 9222"/>
            </a:avLst>
          </a:prstGeom>
          <a:solidFill>
            <a:srgbClr val="FFFFFF"/>
          </a:solidFill>
          <a:ln/>
          <a:effectLst>
            <a:outerShdw blurRad="25400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Shape 6"/>
          <p:cNvSpPr/>
          <p:nvPr/>
        </p:nvSpPr>
        <p:spPr>
          <a:xfrm>
            <a:off x="7570232" y="1787962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0" name="Image 1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0607" y="1928217"/>
            <a:ext cx="229553" cy="229552"/>
          </a:xfrm>
          <a:prstGeom prst="rect">
            <a:avLst/>
          </a:prstGeom>
        </p:spPr>
      </p:pic>
      <p:sp>
        <p:nvSpPr>
          <p:cNvPr id="11" name="Text 7"/>
          <p:cNvSpPr/>
          <p:nvPr/>
        </p:nvSpPr>
        <p:spPr>
          <a:xfrm>
            <a:off x="7570232" y="2468285"/>
            <a:ext cx="3228499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Efficient Package Management</a:t>
            </a:r>
            <a:endParaRPr lang="en-US" sz="16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2" name="Text 8"/>
          <p:cNvSpPr/>
          <p:nvPr/>
        </p:nvSpPr>
        <p:spPr>
          <a:xfrm>
            <a:off x="7570232" y="2836069"/>
            <a:ext cx="609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Working with uv for fast package installation compared to pip.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3" name="Shape 9"/>
          <p:cNvSpPr/>
          <p:nvPr/>
        </p:nvSpPr>
        <p:spPr>
          <a:xfrm>
            <a:off x="793790" y="3448288"/>
            <a:ext cx="6436400" cy="1932503"/>
          </a:xfrm>
          <a:prstGeom prst="roundRect">
            <a:avLst>
              <a:gd name="adj" fmla="val 7923"/>
            </a:avLst>
          </a:prstGeom>
          <a:solidFill>
            <a:srgbClr val="FFFFFF"/>
          </a:solidFill>
          <a:ln/>
          <a:effectLst>
            <a:outerShdw blurRad="25400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4" name="Shape 10"/>
          <p:cNvSpPr/>
          <p:nvPr/>
        </p:nvSpPr>
        <p:spPr>
          <a:xfrm>
            <a:off x="963811" y="3618309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15" name="Image 2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186" y="3758565"/>
            <a:ext cx="229553" cy="229552"/>
          </a:xfrm>
          <a:prstGeom prst="rect">
            <a:avLst/>
          </a:prstGeom>
        </p:spPr>
      </p:pic>
      <p:sp>
        <p:nvSpPr>
          <p:cNvPr id="16" name="Text 11"/>
          <p:cNvSpPr/>
          <p:nvPr/>
        </p:nvSpPr>
        <p:spPr>
          <a:xfrm>
            <a:off x="963811" y="4298633"/>
            <a:ext cx="272200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Imbalanced Data Handling</a:t>
            </a:r>
            <a:endParaRPr lang="en-US" sz="16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7" name="Text 12"/>
          <p:cNvSpPr/>
          <p:nvPr/>
        </p:nvSpPr>
        <p:spPr>
          <a:xfrm>
            <a:off x="963811" y="4666417"/>
            <a:ext cx="60963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Data preprocessing and handling imbalanced datasets with SMOTE oversampling.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18" name="Shape 13"/>
          <p:cNvSpPr/>
          <p:nvPr/>
        </p:nvSpPr>
        <p:spPr>
          <a:xfrm>
            <a:off x="7400211" y="3448288"/>
            <a:ext cx="6436400" cy="1932503"/>
          </a:xfrm>
          <a:prstGeom prst="roundRect">
            <a:avLst>
              <a:gd name="adj" fmla="val 7923"/>
            </a:avLst>
          </a:prstGeom>
          <a:solidFill>
            <a:srgbClr val="FFFFFF"/>
          </a:solidFill>
          <a:ln/>
          <a:effectLst>
            <a:outerShdw blurRad="25400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9" name="Shape 14"/>
          <p:cNvSpPr/>
          <p:nvPr/>
        </p:nvSpPr>
        <p:spPr>
          <a:xfrm>
            <a:off x="7570232" y="3618309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0" name="Image 3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0607" y="3758565"/>
            <a:ext cx="229553" cy="229552"/>
          </a:xfrm>
          <a:prstGeom prst="rect">
            <a:avLst/>
          </a:prstGeom>
        </p:spPr>
      </p:pic>
      <p:sp>
        <p:nvSpPr>
          <p:cNvPr id="21" name="Text 15"/>
          <p:cNvSpPr/>
          <p:nvPr/>
        </p:nvSpPr>
        <p:spPr>
          <a:xfrm>
            <a:off x="7570232" y="4298633"/>
            <a:ext cx="2566868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Robust Model Evaluation</a:t>
            </a:r>
            <a:endParaRPr lang="en-US" sz="16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2" name="Text 16"/>
          <p:cNvSpPr/>
          <p:nvPr/>
        </p:nvSpPr>
        <p:spPr>
          <a:xfrm>
            <a:off x="7570232" y="4666417"/>
            <a:ext cx="6096357" cy="27217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Implementing Stratified K-Fold Cross Validation for robust model evaluation.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3" name="Shape 17"/>
          <p:cNvSpPr/>
          <p:nvPr/>
        </p:nvSpPr>
        <p:spPr>
          <a:xfrm>
            <a:off x="793790" y="5550813"/>
            <a:ext cx="6436400" cy="1932503"/>
          </a:xfrm>
          <a:prstGeom prst="roundRect">
            <a:avLst>
              <a:gd name="adj" fmla="val 7923"/>
            </a:avLst>
          </a:prstGeom>
          <a:solidFill>
            <a:srgbClr val="FFFFFF"/>
          </a:solidFill>
          <a:ln/>
          <a:effectLst>
            <a:outerShdw blurRad="25400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4" name="Shape 18"/>
          <p:cNvSpPr/>
          <p:nvPr/>
        </p:nvSpPr>
        <p:spPr>
          <a:xfrm>
            <a:off x="963811" y="5720834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25" name="Image 4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4186" y="5861090"/>
            <a:ext cx="229553" cy="229552"/>
          </a:xfrm>
          <a:prstGeom prst="rect">
            <a:avLst/>
          </a:prstGeom>
        </p:spPr>
      </p:pic>
      <p:sp>
        <p:nvSpPr>
          <p:cNvPr id="26" name="Text 19"/>
          <p:cNvSpPr/>
          <p:nvPr/>
        </p:nvSpPr>
        <p:spPr>
          <a:xfrm>
            <a:off x="963811" y="6401157"/>
            <a:ext cx="3585805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Advanced Hyperparameter Tuning</a:t>
            </a:r>
            <a:endParaRPr lang="en-US" sz="16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7" name="Text 20"/>
          <p:cNvSpPr/>
          <p:nvPr/>
        </p:nvSpPr>
        <p:spPr>
          <a:xfrm>
            <a:off x="963811" y="6768941"/>
            <a:ext cx="60963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Visualing model training with WandB, conduct hyperparameter sweeping and applying Bayesian optimization via Optuna.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28" name="Shape 21"/>
          <p:cNvSpPr/>
          <p:nvPr/>
        </p:nvSpPr>
        <p:spPr>
          <a:xfrm>
            <a:off x="7400211" y="5550813"/>
            <a:ext cx="6436400" cy="1932503"/>
          </a:xfrm>
          <a:prstGeom prst="roundRect">
            <a:avLst>
              <a:gd name="adj" fmla="val 7923"/>
            </a:avLst>
          </a:prstGeom>
          <a:solidFill>
            <a:srgbClr val="FFFFFF"/>
          </a:solidFill>
          <a:ln/>
          <a:effectLst>
            <a:outerShdw blurRad="254000" algn="bl" rotWithShape="0">
              <a:srgbClr val="333333">
                <a:alpha val="10000"/>
              </a:srgb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29" name="Shape 22"/>
          <p:cNvSpPr/>
          <p:nvPr/>
        </p:nvSpPr>
        <p:spPr>
          <a:xfrm>
            <a:off x="7570232" y="5720834"/>
            <a:ext cx="510302" cy="510302"/>
          </a:xfrm>
          <a:prstGeom prst="roundRect">
            <a:avLst>
              <a:gd name="adj" fmla="val 17917009"/>
            </a:avLst>
          </a:prstGeom>
          <a:solidFill>
            <a:srgbClr val="004EEB"/>
          </a:solidFill>
          <a:ln/>
        </p:spPr>
        <p:txBody>
          <a:bodyPr/>
          <a:lstStyle/>
          <a:p>
            <a:endParaRPr lang="en-US"/>
          </a:p>
        </p:txBody>
      </p:sp>
      <p:pic>
        <p:nvPicPr>
          <p:cNvPr id="30" name="Image 5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710607" y="5861090"/>
            <a:ext cx="229553" cy="229552"/>
          </a:xfrm>
          <a:prstGeom prst="rect">
            <a:avLst/>
          </a:prstGeom>
        </p:spPr>
      </p:pic>
      <p:sp>
        <p:nvSpPr>
          <p:cNvPr id="31" name="Text 23"/>
          <p:cNvSpPr/>
          <p:nvPr/>
        </p:nvSpPr>
        <p:spPr>
          <a:xfrm>
            <a:off x="7570232" y="6401157"/>
            <a:ext cx="2828687" cy="26574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b="1" dirty="0">
                <a:solidFill>
                  <a:srgbClr val="1B1B29"/>
                </a:solidFill>
                <a:latin typeface="SF Pro Heavy" pitchFamily="2" charset="0"/>
                <a:ea typeface="SF Pro Heavy" pitchFamily="2" charset="0"/>
                <a:cs typeface="SF Pro Heavy" pitchFamily="2" charset="0"/>
              </a:rPr>
              <a:t>Hybrid Model Development</a:t>
            </a:r>
            <a:endParaRPr lang="en-US" sz="165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  <p:sp>
        <p:nvSpPr>
          <p:cNvPr id="32" name="Text 24"/>
          <p:cNvSpPr/>
          <p:nvPr/>
        </p:nvSpPr>
        <p:spPr>
          <a:xfrm>
            <a:off x="7570232" y="6768941"/>
            <a:ext cx="6096357" cy="5443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B1B29"/>
                </a:solidFill>
                <a:latin typeface="SF Pro Semibold" pitchFamily="2" charset="0"/>
                <a:ea typeface="SF Pro Semibold" pitchFamily="2" charset="0"/>
                <a:cs typeface="SF Pro Semibold" pitchFamily="2" charset="0"/>
              </a:rPr>
              <a:t>Building and training LightGBM, PyTorch Neural Networks, and a stacking ensemble.</a:t>
            </a:r>
            <a:endParaRPr lang="en-US" sz="1300" dirty="0">
              <a:latin typeface="SF Pro Semibold" pitchFamily="2" charset="0"/>
              <a:ea typeface="SF Pro Semibold" pitchFamily="2" charset="0"/>
              <a:cs typeface="SF Pro Semibold" pitchFamily="2" charset="0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668</Words>
  <Application>Microsoft Macintosh PowerPoint</Application>
  <PresentationFormat>Custom</PresentationFormat>
  <Paragraphs>115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SF Pro Heavy</vt:lpstr>
      <vt:lpstr>Arial</vt:lpstr>
      <vt:lpstr>SF Pro</vt:lpstr>
      <vt:lpstr>Inter</vt:lpstr>
      <vt:lpstr>SF Pro Semibold</vt:lpstr>
      <vt:lpstr>Inter Bold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>CHENG Wei Lun</cp:lastModifiedBy>
  <cp:revision>3</cp:revision>
  <dcterms:created xsi:type="dcterms:W3CDTF">2025-11-15T04:33:49Z</dcterms:created>
  <dcterms:modified xsi:type="dcterms:W3CDTF">2025-11-15T04:45:54Z</dcterms:modified>
</cp:coreProperties>
</file>